
<file path=[Content_Types].xml><?xml version="1.0" encoding="utf-8"?>
<Types xmlns="http://schemas.openxmlformats.org/package/2006/content-types">
  <Default Extension="gif" ContentType="image/gif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16"/>
  </p:notesMasterIdLst>
  <p:sldIdLst>
    <p:sldId id="266" r:id="rId2"/>
    <p:sldId id="271" r:id="rId3"/>
    <p:sldId id="285" r:id="rId4"/>
    <p:sldId id="284" r:id="rId5"/>
    <p:sldId id="288" r:id="rId6"/>
    <p:sldId id="286" r:id="rId7"/>
    <p:sldId id="290" r:id="rId8"/>
    <p:sldId id="291" r:id="rId9"/>
    <p:sldId id="292" r:id="rId10"/>
    <p:sldId id="287" r:id="rId11"/>
    <p:sldId id="282" r:id="rId12"/>
    <p:sldId id="283" r:id="rId13"/>
    <p:sldId id="289" r:id="rId14"/>
    <p:sldId id="281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12"/>
    <p:restoredTop sz="93301"/>
  </p:normalViewPr>
  <p:slideViewPr>
    <p:cSldViewPr snapToGrid="0" snapToObjects="1">
      <p:cViewPr varScale="1">
        <p:scale>
          <a:sx n="80" d="100"/>
          <a:sy n="80" d="100"/>
        </p:scale>
        <p:origin x="208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gif>
</file>

<file path=ppt/media/image4.jpg>
</file>

<file path=ppt/media/image5.jpg>
</file>

<file path=ppt/media/image6.jpg>
</file>

<file path=ppt/media/image7.jpg>
</file>

<file path=ppt/media/image8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09/08/2019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8/9/19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8/9/19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8/9/19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8/9/19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8/9/19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8/9/19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archive/32713.pdf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>
            <a:normAutofit/>
          </a:bodyPr>
          <a:lstStyle/>
          <a:p>
            <a:r>
              <a:rPr lang="pt-BR" b="1" i="1" dirty="0"/>
              <a:t>Design </a:t>
            </a:r>
            <a:r>
              <a:rPr lang="pt-BR" b="1" i="1" dirty="0" err="1"/>
              <a:t>patterns</a:t>
            </a:r>
            <a:r>
              <a:rPr lang="pt-BR" b="1" i="1" dirty="0"/>
              <a:t>: Padrões de projetos</a:t>
            </a:r>
            <a:endParaRPr lang="pt-BR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/>
              <a:t>Prof. Me. Manoel Campos </a:t>
            </a:r>
            <a:br>
              <a:rPr lang="pt-BR" b="1" dirty="0"/>
            </a:br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endParaRPr lang="pt-BR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l="10000" t="-9000" r="1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Modelagem requer teoria, prática e experiência</a:t>
            </a:r>
          </a:p>
          <a:p>
            <a:r>
              <a:rPr lang="pt-BR" sz="3200" dirty="0"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modelagem pode mudar bastante até chegar a uma solução viável</a:t>
            </a:r>
          </a:p>
          <a:p>
            <a:r>
              <a:rPr lang="pt-BR" sz="3200" dirty="0">
                <a:effectLst>
                  <a:outerShdw blurRad="508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cada novo projeto aprende-se algo que é levado para projetos futuros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807365" y="6509037"/>
            <a:ext cx="6244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carpenterstrategytoolbox.com</a:t>
            </a:r>
            <a:r>
              <a:rPr lang="pt-BR" sz="1000" dirty="0"/>
              <a:t>/2012/07/23/</a:t>
            </a:r>
            <a:r>
              <a:rPr lang="pt-BR" sz="1000" dirty="0" err="1"/>
              <a:t>putting</a:t>
            </a:r>
            <a:r>
              <a:rPr lang="pt-BR" sz="1000" dirty="0"/>
              <a:t>-</a:t>
            </a:r>
            <a:r>
              <a:rPr lang="pt-BR" sz="1000" dirty="0" err="1"/>
              <a:t>together</a:t>
            </a:r>
            <a:r>
              <a:rPr lang="pt-BR" sz="1000" dirty="0"/>
              <a:t>-</a:t>
            </a:r>
            <a:r>
              <a:rPr lang="pt-BR" sz="1000" dirty="0" err="1"/>
              <a:t>the</a:t>
            </a:r>
            <a:r>
              <a:rPr lang="pt-BR" sz="1000" dirty="0"/>
              <a:t>-</a:t>
            </a:r>
            <a:r>
              <a:rPr lang="pt-BR" sz="1000" dirty="0" err="1"/>
              <a:t>strategy</a:t>
            </a:r>
            <a:r>
              <a:rPr lang="pt-BR" sz="1000" dirty="0"/>
              <a:t>-puzzle/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174765-D61E-1044-B886-0C8D4673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43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935855-DB6B-594B-A66A-275E3540AEAC}"/>
              </a:ext>
            </a:extLst>
          </p:cNvPr>
          <p:cNvSpPr txBox="1"/>
          <p:nvPr/>
        </p:nvSpPr>
        <p:spPr>
          <a:xfrm>
            <a:off x="3591880" y="6606796"/>
            <a:ext cx="47211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/>
              <a:t>Procurando Nemo © 2003. Walt Disney Pictures &amp; </a:t>
            </a:r>
            <a:r>
              <a:rPr lang="pt-BR" sz="1000" dirty="0" err="1"/>
              <a:t>Pixar</a:t>
            </a:r>
            <a:r>
              <a:rPr lang="pt-BR" sz="1000" dirty="0"/>
              <a:t> </a:t>
            </a:r>
            <a:r>
              <a:rPr lang="pt-BR" sz="1000" dirty="0" err="1"/>
              <a:t>Animation</a:t>
            </a:r>
            <a:r>
              <a:rPr lang="pt-BR" sz="1000" dirty="0"/>
              <a:t> </a:t>
            </a:r>
            <a:r>
              <a:rPr lang="pt-BR" sz="1000" dirty="0" err="1"/>
              <a:t>Studios</a:t>
            </a:r>
            <a:endParaRPr lang="pt-BR" sz="1000" dirty="0"/>
          </a:p>
        </p:txBody>
      </p:sp>
      <p:pic>
        <p:nvPicPr>
          <p:cNvPr id="3" name="Online Media 2" descr="Now what - Finding Nemo.mov">
            <a:hlinkClick r:id="" action="ppaction://media"/>
            <a:extLst>
              <a:ext uri="{FF2B5EF4-FFF2-40B4-BE49-F238E27FC236}">
                <a16:creationId xmlns:a16="http://schemas.microsoft.com/office/drawing/2014/main" id="{40A13989-478E-2046-90F7-DDD502DB6A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056" y="1042737"/>
            <a:ext cx="9740280" cy="5526323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8CFDF5-C5DC-594C-BED5-AD24E542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42737"/>
          </a:xfrm>
        </p:spPr>
        <p:txBody>
          <a:bodyPr>
            <a:normAutofit/>
          </a:bodyPr>
          <a:lstStyle/>
          <a:p>
            <a:pPr algn="ctr"/>
            <a:r>
              <a:rPr lang="en-US" b="1" i="1" cap="none" dirty="0"/>
              <a:t>Now What ?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60364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Dessa experiência de vários desenvolvedores em modelar soluções para problemas rotineiros nasceram os padrões de projetos.</a:t>
            </a:r>
          </a:p>
          <a:p>
            <a:pPr marL="0" indent="0" algn="ctr">
              <a:buNone/>
            </a:pPr>
            <a:r>
              <a:rPr lang="pt-BR" sz="3200" dirty="0"/>
              <a:t>Um padrão de projeto pode ser definido com a descrição de um problema e uma solução amplamente testada que pode ser reutilizada inúmeras vezes, inclusive com modificações [</a:t>
            </a:r>
            <a:r>
              <a:rPr lang="pt-BR" sz="3200" dirty="0" err="1"/>
              <a:t>GoF</a:t>
            </a:r>
            <a:r>
              <a:rPr lang="pt-BR" sz="3200" dirty="0"/>
              <a:t>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00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O nome do padrão</a:t>
            </a:r>
          </a:p>
          <a:p>
            <a:r>
              <a:rPr lang="pt-BR" sz="3200" dirty="0"/>
              <a:t>O problema que ele resolve</a:t>
            </a:r>
          </a:p>
          <a:p>
            <a:r>
              <a:rPr lang="pt-BR" sz="3200" dirty="0"/>
              <a:t>Como deve ser modelada a solução</a:t>
            </a:r>
          </a:p>
          <a:p>
            <a:r>
              <a:rPr lang="pt-BR" sz="3200" dirty="0"/>
              <a:t>Possíveis consequências do uso do padrão (prós e contras)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que um padrão deve incluir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087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764373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2057401"/>
            <a:ext cx="10949976" cy="4584939"/>
          </a:xfrm>
        </p:spPr>
        <p:txBody>
          <a:bodyPr>
            <a:noAutofit/>
          </a:bodyPr>
          <a:lstStyle/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 err="1"/>
              <a:t>Padrões</a:t>
            </a:r>
            <a:r>
              <a:rPr lang="en-US" sz="2800" dirty="0"/>
              <a:t> de </a:t>
            </a:r>
            <a:r>
              <a:rPr lang="en-US" sz="2800" dirty="0" err="1"/>
              <a:t>Projeto</a:t>
            </a:r>
            <a:r>
              <a:rPr lang="en-US" sz="2800" dirty="0"/>
              <a:t>: </a:t>
            </a:r>
            <a:r>
              <a:rPr lang="en-US" sz="2800" dirty="0" err="1"/>
              <a:t>Soluções</a:t>
            </a:r>
            <a:r>
              <a:rPr lang="en-US" sz="2800" dirty="0"/>
              <a:t> </a:t>
            </a:r>
            <a:r>
              <a:rPr lang="en-US" sz="2800" dirty="0" err="1"/>
              <a:t>reutilizáveis</a:t>
            </a:r>
            <a:r>
              <a:rPr lang="en-US" sz="2800" dirty="0"/>
              <a:t> de software </a:t>
            </a:r>
            <a:r>
              <a:rPr lang="en-US" sz="2800" dirty="0" err="1"/>
              <a:t>orientado</a:t>
            </a:r>
            <a:r>
              <a:rPr lang="en-US" sz="2800" dirty="0"/>
              <a:t> a </a:t>
            </a:r>
            <a:r>
              <a:rPr lang="en-US" sz="2800" dirty="0" err="1"/>
              <a:t>objetos</a:t>
            </a:r>
            <a:r>
              <a:rPr lang="en-US" sz="2800" dirty="0"/>
              <a:t>”. Erich Gamma, Richard Helm, Ralph Johnson, John </a:t>
            </a:r>
            <a:r>
              <a:rPr lang="en-US" sz="2800" dirty="0" err="1"/>
              <a:t>Vlissides</a:t>
            </a:r>
            <a:r>
              <a:rPr lang="en-US" sz="2800" dirty="0"/>
              <a:t> (</a:t>
            </a:r>
            <a:r>
              <a:rPr lang="en-US" sz="2800" i="1" dirty="0"/>
              <a:t>Gang of Four, </a:t>
            </a:r>
            <a:r>
              <a:rPr lang="en-US" sz="2800" i="1" dirty="0" err="1"/>
              <a:t>GoF</a:t>
            </a:r>
            <a:r>
              <a:rPr lang="en-US" sz="2800" i="1" dirty="0"/>
              <a:t> </a:t>
            </a:r>
            <a:r>
              <a:rPr lang="en-US" sz="2800" i="1" dirty="0" err="1"/>
              <a:t>ou</a:t>
            </a:r>
            <a:r>
              <a:rPr lang="en-US" sz="2800" i="1" dirty="0"/>
              <a:t> Gangue dos Quatro</a:t>
            </a:r>
            <a:r>
              <a:rPr lang="en-US" sz="2800" dirty="0"/>
              <a:t>) [</a:t>
            </a:r>
            <a:r>
              <a:rPr lang="en-US" sz="2800" dirty="0" err="1"/>
              <a:t>GoF</a:t>
            </a:r>
            <a:r>
              <a:rPr lang="en-US" sz="2800" dirty="0"/>
              <a:t>].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“Use a </a:t>
            </a:r>
            <a:r>
              <a:rPr lang="en-US" sz="2800" dirty="0" err="1"/>
              <a:t>Cabeça</a:t>
            </a:r>
            <a:r>
              <a:rPr lang="en-US" sz="2800" dirty="0"/>
              <a:t>! </a:t>
            </a:r>
            <a:r>
              <a:rPr lang="en-US" sz="2800" dirty="0" err="1"/>
              <a:t>Padrões</a:t>
            </a:r>
            <a:r>
              <a:rPr lang="en-US" sz="2800" dirty="0"/>
              <a:t> de </a:t>
            </a:r>
            <a:r>
              <a:rPr lang="en-US" sz="2800" dirty="0" err="1"/>
              <a:t>Projetos</a:t>
            </a:r>
            <a:r>
              <a:rPr lang="en-US" sz="2800" dirty="0"/>
              <a:t> (Design Patterns)”. Eric Freeman &amp; Elisabeth Freeman [UCPP].</a:t>
            </a:r>
          </a:p>
          <a:p>
            <a:r>
              <a:rPr lang="en-US" sz="2800" dirty="0" err="1"/>
              <a:t>Livro</a:t>
            </a:r>
            <a:r>
              <a:rPr lang="en-US" sz="2800" dirty="0"/>
              <a:t> “</a:t>
            </a:r>
            <a:r>
              <a:rPr lang="en-US" sz="2800" dirty="0" err="1"/>
              <a:t>Padrões</a:t>
            </a:r>
            <a:r>
              <a:rPr lang="en-US" sz="2800" dirty="0"/>
              <a:t> de </a:t>
            </a:r>
            <a:r>
              <a:rPr lang="en-US" sz="2800" dirty="0" err="1"/>
              <a:t>Implementação</a:t>
            </a:r>
            <a:r>
              <a:rPr lang="en-US" sz="2800" dirty="0"/>
              <a:t>: Um </a:t>
            </a:r>
            <a:r>
              <a:rPr lang="en-US" sz="2800" dirty="0" err="1"/>
              <a:t>catálogo</a:t>
            </a:r>
            <a:r>
              <a:rPr lang="en-US" sz="2800" dirty="0"/>
              <a:t> de </a:t>
            </a:r>
            <a:r>
              <a:rPr lang="en-US" sz="2800" dirty="0" err="1"/>
              <a:t>padrões</a:t>
            </a:r>
            <a:r>
              <a:rPr lang="en-US" sz="2800" dirty="0"/>
              <a:t> </a:t>
            </a:r>
            <a:r>
              <a:rPr lang="en-US" sz="2800" dirty="0" err="1"/>
              <a:t>indispensável</a:t>
            </a:r>
            <a:r>
              <a:rPr lang="en-US" sz="2800" dirty="0"/>
              <a:t> para o </a:t>
            </a:r>
            <a:r>
              <a:rPr lang="en-US" sz="2800" dirty="0" err="1"/>
              <a:t>dia</a:t>
            </a:r>
            <a:r>
              <a:rPr lang="en-US" sz="2800" dirty="0"/>
              <a:t> a </a:t>
            </a:r>
            <a:r>
              <a:rPr lang="en-US" sz="2800" dirty="0" err="1"/>
              <a:t>dia</a:t>
            </a:r>
            <a:r>
              <a:rPr lang="en-US" sz="2800" dirty="0"/>
              <a:t> do </a:t>
            </a:r>
            <a:r>
              <a:rPr lang="en-US" sz="2800" dirty="0" err="1"/>
              <a:t>programador</a:t>
            </a:r>
            <a:r>
              <a:rPr lang="en-US" sz="2800" dirty="0"/>
              <a:t>”, Kent Beck* [PI].</a:t>
            </a:r>
            <a:br>
              <a:rPr lang="en-US" sz="2800" dirty="0"/>
            </a:br>
            <a:endParaRPr lang="en-US" sz="2000" dirty="0"/>
          </a:p>
          <a:p>
            <a:pPr marL="0" indent="0">
              <a:buNone/>
            </a:pPr>
            <a:r>
              <a:rPr lang="en-US" sz="2000" dirty="0"/>
              <a:t>* </a:t>
            </a:r>
            <a:r>
              <a:rPr lang="en-US" sz="2000" dirty="0" err="1"/>
              <a:t>Não</a:t>
            </a:r>
            <a:r>
              <a:rPr lang="en-US" sz="2000" dirty="0"/>
              <a:t> </a:t>
            </a:r>
            <a:r>
              <a:rPr lang="en-US" sz="2000" dirty="0" err="1"/>
              <a:t>tem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biblioteca</a:t>
            </a:r>
            <a:r>
              <a:rPr lang="en-US" sz="2000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14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Vamos partir de algumas suposições... 🤔</a:t>
            </a:r>
          </a:p>
          <a:p>
            <a:r>
              <a:rPr lang="pt-BR" sz="3200" dirty="0"/>
              <a:t>Programação não é fácil, por isso os alunos não têm interesse. 😒</a:t>
            </a:r>
          </a:p>
          <a:p>
            <a:r>
              <a:rPr lang="pt-BR" sz="3200" dirty="0"/>
              <a:t>Por outro lado, modelagem de sistemas é mais fácil de absorver, mas é chato e os alunos não tem interesse. 🤷🏽‍♂️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2036067"/>
            <a:ext cx="10908264" cy="139293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Desenhar diagramas UML pode ser fácil, mas ao implementar você pode perceber que sua modelagem não vai funcionar como esperado.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28182-91C8-2540-A95F-779EF3DB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308" y="3423542"/>
            <a:ext cx="6561835" cy="3346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1FF35C-D020-B643-ADD5-92C95695C07C}"/>
              </a:ext>
            </a:extLst>
          </p:cNvPr>
          <p:cNvSpPr txBox="1"/>
          <p:nvPr/>
        </p:nvSpPr>
        <p:spPr>
          <a:xfrm>
            <a:off x="596349" y="6504044"/>
            <a:ext cx="39709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/computer-rage-gif-7272048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609E689-6E9D-4643-BBC6-434E1DEDF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293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Não ter projetado adequadamente o sistema pode levar a muitas dores de cabeça 🤯</a:t>
            </a:r>
          </a:p>
          <a:p>
            <a:r>
              <a:rPr lang="pt-BR" sz="3200" dirty="0"/>
              <a:t>Alterar a implementação para refletir mudanças no projeto (</a:t>
            </a:r>
            <a:r>
              <a:rPr lang="pt-BR" sz="3200" i="1" dirty="0"/>
              <a:t>design</a:t>
            </a:r>
            <a:r>
              <a:rPr lang="pt-BR" sz="3200" dirty="0"/>
              <a:t>) pode ser bastante trabalhoso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B42FA1-4BA7-AE41-B45B-2B983FB31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37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Imagine precisar alterar a fundação de uma casa depois dela construída?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Obviamente em se tratando de software, nem sempre será tão complicado ou impossível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Tudo depende de cada projeto.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3614A-30E2-EA4C-8EDD-8E1B94A62168}"/>
              </a:ext>
            </a:extLst>
          </p:cNvPr>
          <p:cNvSpPr txBox="1"/>
          <p:nvPr/>
        </p:nvSpPr>
        <p:spPr>
          <a:xfrm>
            <a:off x="2310063" y="6509037"/>
            <a:ext cx="82301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www.phaidon.com</a:t>
            </a:r>
            <a:r>
              <a:rPr lang="pt-BR" sz="1000" dirty="0"/>
              <a:t>/agenda/</a:t>
            </a:r>
            <a:r>
              <a:rPr lang="pt-BR" sz="1000" dirty="0" err="1"/>
              <a:t>architecture</a:t>
            </a:r>
            <a:r>
              <a:rPr lang="pt-BR" sz="1000" dirty="0"/>
              <a:t>/</a:t>
            </a:r>
            <a:r>
              <a:rPr lang="pt-BR" sz="1000" dirty="0" err="1"/>
              <a:t>articles</a:t>
            </a:r>
            <a:r>
              <a:rPr lang="pt-BR" sz="1000" dirty="0"/>
              <a:t>/2012/</a:t>
            </a:r>
            <a:r>
              <a:rPr lang="pt-BR" sz="1000" dirty="0" err="1"/>
              <a:t>august</a:t>
            </a:r>
            <a:r>
              <a:rPr lang="pt-BR" sz="1000" dirty="0"/>
              <a:t>/15/ribas-</a:t>
            </a:r>
            <a:r>
              <a:rPr lang="pt-BR" sz="1000" dirty="0" err="1"/>
              <a:t>sandcastle</a:t>
            </a:r>
            <a:r>
              <a:rPr lang="pt-BR" sz="1000" dirty="0"/>
              <a:t>-</a:t>
            </a:r>
            <a:r>
              <a:rPr lang="pt-BR" sz="1000" dirty="0" err="1"/>
              <a:t>competition-is-on-tomorrow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2619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Por mais que modelagem não seja algo complexo na maioria dos casos, existem inúmeras possibilidades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Não existe uma modelagem estritamente certa ou errada, existe a mais adequada aos requisitos funcionais e não funcionais do projeto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23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Muitas vezes é preciso tomar decisões e balancear vantagens e desvantagens em cada solução proposta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 modelagem dessas soluções pode levar tempo, inclusive na tomada de decisão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Adicionalmente, sistemas complexos podem ser difíceis de modelar, requerendo tempo e esforço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484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424397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Se você está desenvolvimento uma biblioteca, API, framework para ser reutilizado por outros desenvolvedores, decisões erradas de modelagem podem levar a grandes transtornos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266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2662988"/>
            <a:ext cx="10908264" cy="3570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Public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APIs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like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diamonds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are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forever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”. </a:t>
            </a:r>
            <a:b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</a:b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Joshua </a:t>
            </a:r>
            <a:r>
              <a:rPr lang="pt-BR" sz="3600" b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Block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em 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  <a:hlinkClick r:id="rId3"/>
              </a:rPr>
              <a:t>How to Design a Good API and Why it Matters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.</a:t>
            </a:r>
            <a:endParaRPr lang="en-US" sz="3600" dirty="0">
              <a:hlinkClick r:id="rId3"/>
            </a:endParaRPr>
          </a:p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(Autor do aclamado livro 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Effective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Java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991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634</Words>
  <Application>Microsoft Macintosh PowerPoint</Application>
  <PresentationFormat>Widescreen</PresentationFormat>
  <Paragraphs>65</Paragraphs>
  <Slides>14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Century Gothic</vt:lpstr>
      <vt:lpstr>Vapor Trail</vt:lpstr>
      <vt:lpstr>Design patterns: Padrões de projetos</vt:lpstr>
      <vt:lpstr>O caminho até os padrões de projetos</vt:lpstr>
      <vt:lpstr>O caminho até os padrões de projetos</vt:lpstr>
      <vt:lpstr>O caminho até os padrões de projetos</vt:lpstr>
      <vt:lpstr>PowerPoint Presentation</vt:lpstr>
      <vt:lpstr>O caminho até os padrões de projetos</vt:lpstr>
      <vt:lpstr>O caminho até os padrões de projetos</vt:lpstr>
      <vt:lpstr>PowerPoint Presentation</vt:lpstr>
      <vt:lpstr>O caminho até os padrões de projetos</vt:lpstr>
      <vt:lpstr>O caminho até os padrões de projetos</vt:lpstr>
      <vt:lpstr>Now What ?</vt:lpstr>
      <vt:lpstr>Enfim os padrões de projetos 🙏</vt:lpstr>
      <vt:lpstr>O que um padrão deve incluir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Test-Driven Development (TDD): Desenvolvimento Guiado por Testes</dc:title>
  <dc:creator>Manoel Campos da Silva Filho</dc:creator>
  <cp:lastModifiedBy>Manoel Campos da Silva Filho</cp:lastModifiedBy>
  <cp:revision>80</cp:revision>
  <dcterms:created xsi:type="dcterms:W3CDTF">2019-06-08T18:45:18Z</dcterms:created>
  <dcterms:modified xsi:type="dcterms:W3CDTF">2019-08-09T19:10:58Z</dcterms:modified>
</cp:coreProperties>
</file>